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3"/>
    <p:sldMasterId id="214748371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
      <p:font typeface="Montserrat ExtraLight"/>
      <p:regular r:id="rId30"/>
      <p:bold r:id="rId31"/>
      <p:italic r:id="rId32"/>
      <p:boldItalic r:id="rId33"/>
    </p:embeddedFont>
    <p:embeddedFont>
      <p:font typeface="Montserrat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MontserratMedium-regular.fntdata"/><Relationship Id="rId25" Type="http://schemas.openxmlformats.org/officeDocument/2006/relationships/font" Target="fonts/Montserrat-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ExtraLight-bold.fntdata"/><Relationship Id="rId30" Type="http://schemas.openxmlformats.org/officeDocument/2006/relationships/font" Target="fonts/MontserratExtraLight-regular.fntdata"/><Relationship Id="rId11" Type="http://schemas.openxmlformats.org/officeDocument/2006/relationships/slide" Target="slides/slide6.xml"/><Relationship Id="rId33" Type="http://schemas.openxmlformats.org/officeDocument/2006/relationships/font" Target="fonts/MontserratExtraLight-boldItalic.fntdata"/><Relationship Id="rId10" Type="http://schemas.openxmlformats.org/officeDocument/2006/relationships/slide" Target="slides/slide5.xml"/><Relationship Id="rId32" Type="http://schemas.openxmlformats.org/officeDocument/2006/relationships/font" Target="fonts/MontserratExtraLight-italic.fntdata"/><Relationship Id="rId13" Type="http://schemas.openxmlformats.org/officeDocument/2006/relationships/slide" Target="slides/slide8.xml"/><Relationship Id="rId35" Type="http://schemas.openxmlformats.org/officeDocument/2006/relationships/font" Target="fonts/MontserratExtraBold-boldItalic.fntdata"/><Relationship Id="rId12" Type="http://schemas.openxmlformats.org/officeDocument/2006/relationships/slide" Target="slides/slide7.xml"/><Relationship Id="rId34" Type="http://schemas.openxmlformats.org/officeDocument/2006/relationships/font" Target="fonts/MontserratExtra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9eaedaf4a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9eaedaf4a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chemeClr val="dk1"/>
                </a:solidFill>
              </a:rPr>
              <a:t>Es considera que es més facil de fer servir.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Aqui a la dreta podem veure l’estructura d’un component SFC o d’una sola paquina, conté la part del template que seria la seva estructura i s’escriu molt semblant al html cosa que el fa molt familiar. </a:t>
            </a:r>
            <a:endParaRPr>
              <a:solidFill>
                <a:schemeClr val="dk1"/>
              </a:solidFill>
            </a:endParaRPr>
          </a:p>
          <a:p>
            <a:pPr indent="457200" lvl="0" marL="0" rtl="0" algn="l">
              <a:spcBef>
                <a:spcPts val="0"/>
              </a:spcBef>
              <a:spcAft>
                <a:spcPts val="0"/>
              </a:spcAft>
              <a:buNone/>
            </a:pPr>
            <a:r>
              <a:rPr lang="en">
                <a:solidFill>
                  <a:schemeClr val="dk1"/>
                </a:solidFill>
              </a:rPr>
              <a:t>La part de script es la part logica del component i on trobariem les diferents opcions i hooks que ara os explicare i finalment tenim la part dels estils.</a:t>
            </a:r>
            <a:endParaRPr>
              <a:solidFill>
                <a:schemeClr val="dk1"/>
              </a:solidFill>
            </a:endParaRPr>
          </a:p>
          <a:p>
            <a:pPr indent="0" lvl="0" marL="457200" rtl="0" algn="l">
              <a:spcBef>
                <a:spcPts val="0"/>
              </a:spcBef>
              <a:spcAft>
                <a:spcPts val="0"/>
              </a:spcAft>
              <a:buNone/>
            </a:pPr>
            <a:r>
              <a:rPr lang="en">
                <a:solidFill>
                  <a:schemeClr val="dk1"/>
                </a:solidFill>
              </a:rPr>
              <a:t>A la part logica podem trobar les opcions i els hooks. Com a opcions a destacar podem parlar d’aquests:</a:t>
            </a:r>
            <a:endParaRPr>
              <a:solidFill>
                <a:schemeClr val="dk1"/>
              </a:solidFill>
            </a:endParaRPr>
          </a:p>
          <a:p>
            <a:pPr indent="0" lvl="0" marL="457200" rtl="0" algn="l">
              <a:spcBef>
                <a:spcPts val="0"/>
              </a:spcBef>
              <a:spcAft>
                <a:spcPts val="0"/>
              </a:spcAft>
              <a:buNone/>
            </a:pPr>
            <a:r>
              <a:rPr lang="en">
                <a:solidFill>
                  <a:schemeClr val="dk1"/>
                </a:solidFill>
              </a:rPr>
              <a:t>Data: </a:t>
            </a:r>
            <a:endParaRPr>
              <a:solidFill>
                <a:schemeClr val="dk1"/>
              </a:solidFill>
            </a:endParaRPr>
          </a:p>
          <a:p>
            <a:pPr indent="0" lvl="0" marL="457200" rtl="0" algn="l">
              <a:spcBef>
                <a:spcPts val="0"/>
              </a:spcBef>
              <a:spcAft>
                <a:spcPts val="0"/>
              </a:spcAft>
              <a:buNone/>
            </a:pPr>
            <a:r>
              <a:rPr lang="en">
                <a:solidFill>
                  <a:schemeClr val="dk1"/>
                </a:solidFill>
              </a:rPr>
              <a:t>Serveix per declarar les propietats reactives del component, aixo vol dir que vue rastrejara els canvi en aquestes variables i actualitzara la vista automaticament.</a:t>
            </a:r>
            <a:endParaRPr>
              <a:solidFill>
                <a:schemeClr val="dk1"/>
              </a:solidFill>
            </a:endParaRPr>
          </a:p>
          <a:p>
            <a:pPr indent="0" lvl="0" marL="457200" rtl="0" algn="l">
              <a:spcBef>
                <a:spcPts val="0"/>
              </a:spcBef>
              <a:spcAft>
                <a:spcPts val="0"/>
              </a:spcAft>
              <a:buNone/>
            </a:pPr>
            <a:r>
              <a:rPr lang="en">
                <a:solidFill>
                  <a:schemeClr val="dk1"/>
                </a:solidFill>
              </a:rPr>
              <a:t>Methods:</a:t>
            </a:r>
            <a:endParaRPr>
              <a:solidFill>
                <a:schemeClr val="dk1"/>
              </a:solidFill>
            </a:endParaRPr>
          </a:p>
          <a:p>
            <a:pPr indent="0" lvl="0" marL="457200" rtl="0" algn="l">
              <a:spcBef>
                <a:spcPts val="0"/>
              </a:spcBef>
              <a:spcAft>
                <a:spcPts val="0"/>
              </a:spcAft>
              <a:buNone/>
            </a:pPr>
            <a:r>
              <a:rPr lang="en">
                <a:solidFill>
                  <a:schemeClr val="dk1"/>
                </a:solidFill>
              </a:rPr>
              <a:t>Son les funcions que es poden utilitzar en el component.</a:t>
            </a:r>
            <a:endParaRPr>
              <a:solidFill>
                <a:schemeClr val="dk1"/>
              </a:solidFill>
            </a:endParaRPr>
          </a:p>
          <a:p>
            <a:pPr indent="0" lvl="0" marL="457200" rtl="0" algn="l">
              <a:spcBef>
                <a:spcPts val="0"/>
              </a:spcBef>
              <a:spcAft>
                <a:spcPts val="0"/>
              </a:spcAft>
              <a:buNone/>
            </a:pPr>
            <a:r>
              <a:rPr lang="en">
                <a:solidFill>
                  <a:schemeClr val="dk1"/>
                </a:solidFill>
              </a:rPr>
              <a:t>Props:</a:t>
            </a:r>
            <a:endParaRPr>
              <a:solidFill>
                <a:schemeClr val="dk1"/>
              </a:solidFill>
            </a:endParaRPr>
          </a:p>
          <a:p>
            <a:pPr indent="0" lvl="0" marL="457200" rtl="0" algn="l">
              <a:spcBef>
                <a:spcPts val="0"/>
              </a:spcBef>
              <a:spcAft>
                <a:spcPts val="0"/>
              </a:spcAft>
              <a:buNone/>
            </a:pPr>
            <a:r>
              <a:rPr lang="en">
                <a:solidFill>
                  <a:schemeClr val="dk1"/>
                </a:solidFill>
              </a:rPr>
              <a:t>O propietats són atributs que es pasen components pares a components fills, aquets son reactius per lo que un canvi en un atribut del pare que es pasa com a prop a un component fill canviara en aquest</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rPr lang="en">
                <a:solidFill>
                  <a:schemeClr val="dk1"/>
                </a:solidFill>
              </a:rPr>
              <a:t>Els hooks son metodes que tenen a veure amb el cicle de vida del component i s’executen automaticament quan es detecta que passa algo amb aquest.</a:t>
            </a:r>
            <a:endParaRPr>
              <a:solidFill>
                <a:schemeClr val="dk1"/>
              </a:solidFill>
            </a:endParaRPr>
          </a:p>
          <a:p>
            <a:pPr indent="0" lvl="0" marL="457200" rtl="0" algn="l">
              <a:spcBef>
                <a:spcPts val="0"/>
              </a:spcBef>
              <a:spcAft>
                <a:spcPts val="0"/>
              </a:spcAft>
              <a:buNone/>
            </a:pPr>
            <a:r>
              <a:rPr lang="en">
                <a:solidFill>
                  <a:schemeClr val="dk1"/>
                </a:solidFill>
              </a:rPr>
              <a:t>Podem destacar onMounted, que s’executaria quan el component ha acabat el seu renderitzat inicial i creat els nodes del DOM, onUpdated que s’executa quan canvia alguna cosa en el component i onUnmounted que s’executa al destruir el component.</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eaedaf4a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9eaedaf4a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Amb Composition API es fan servir composables, que són funcions logiques que es poden importar al component.</a:t>
            </a:r>
            <a:endParaRPr>
              <a:solidFill>
                <a:schemeClr val="dk1"/>
              </a:solidFill>
            </a:endParaRPr>
          </a:p>
          <a:p>
            <a:pPr indent="0" lvl="0" marL="0" rtl="0" algn="l">
              <a:spcBef>
                <a:spcPts val="0"/>
              </a:spcBef>
              <a:spcAft>
                <a:spcPts val="0"/>
              </a:spcAft>
              <a:buNone/>
            </a:pPr>
            <a:r>
              <a:rPr lang="en">
                <a:solidFill>
                  <a:schemeClr val="dk1"/>
                </a:solidFill>
              </a:rPr>
              <a:t>Veiem que fa servir la mateixa estructura SFC.</a:t>
            </a:r>
            <a:endParaRPr>
              <a:solidFill>
                <a:schemeClr val="dk1"/>
              </a:solidFill>
            </a:endParaRPr>
          </a:p>
          <a:p>
            <a:pPr indent="0" lvl="0" marL="0" rtl="0" algn="l">
              <a:spcBef>
                <a:spcPts val="0"/>
              </a:spcBef>
              <a:spcAft>
                <a:spcPts val="0"/>
              </a:spcAft>
              <a:buNone/>
            </a:pPr>
            <a:r>
              <a:rPr lang="en">
                <a:solidFill>
                  <a:schemeClr val="dk1"/>
                </a:solidFill>
              </a:rPr>
              <a:t>Es poden escriure en JavaScript i TypeScript si en la configuracio hem indicat que fariem servir TypeScript</a:t>
            </a:r>
            <a:endParaRPr>
              <a:solidFill>
                <a:schemeClr val="dk1"/>
              </a:solidFill>
            </a:endParaRPr>
          </a:p>
          <a:p>
            <a:pPr indent="0" lvl="0" marL="0" rtl="0" algn="l">
              <a:spcBef>
                <a:spcPts val="0"/>
              </a:spcBef>
              <a:spcAft>
                <a:spcPts val="0"/>
              </a:spcAft>
              <a:buNone/>
            </a:pPr>
            <a:r>
              <a:rPr lang="en">
                <a:solidFill>
                  <a:schemeClr val="dk1"/>
                </a:solidFill>
              </a:rPr>
              <a:t>Hi ha algunes que Vue ofereix per defecte com ref, reactive, computed…</a:t>
            </a:r>
            <a:br>
              <a:rPr lang="en">
                <a:solidFill>
                  <a:schemeClr val="dk1"/>
                </a:solidFill>
              </a:rPr>
            </a:br>
            <a:r>
              <a:rPr lang="en">
                <a:solidFill>
                  <a:schemeClr val="dk1"/>
                </a:solidFill>
              </a:rPr>
              <a:t>Pero podem crear els nostres propis composables i importarlos als nostres components.</a:t>
            </a:r>
            <a:endParaRPr>
              <a:solidFill>
                <a:schemeClr val="dk1"/>
              </a:solidFill>
            </a:endParaRPr>
          </a:p>
          <a:p>
            <a:pPr indent="0" lvl="0" marL="0" rtl="0" algn="l">
              <a:spcBef>
                <a:spcPts val="0"/>
              </a:spcBef>
              <a:spcAft>
                <a:spcPts val="0"/>
              </a:spcAft>
              <a:buNone/>
            </a:pPr>
            <a:r>
              <a:rPr lang="en">
                <a:solidFill>
                  <a:schemeClr val="dk1"/>
                </a:solidFill>
              </a:rPr>
              <a:t>Notar que amb composition API es fa servir la etiqueta &lt;script setup&gt; que permet qu el codi sigui més curt evitant haver de fer l’export default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ref() fa que data sigui una dada reactiva i computed es una propietat que es calcula a partir de dades reactives.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eaedaf4a4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9eaedaf4a4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Finalment dels components podem parlar de les directives v-, aquestes es posen en la part de template i permeten renderitzar elements a partir de condicions, llistes o bindejar variables de la logica del component a atributs dels elements. </a:t>
            </a:r>
            <a:br>
              <a:rPr lang="en">
                <a:solidFill>
                  <a:schemeClr val="dk1"/>
                </a:solidFill>
              </a:rPr>
            </a:br>
            <a:r>
              <a:rPr lang="en">
                <a:solidFill>
                  <a:schemeClr val="dk1"/>
                </a:solidFill>
              </a:rPr>
              <a:t>Per exemple en aquest div s’aplicara la classe active quan la variable isActive sigui true. Cal destacar que v-bind es pot abreujar amb dos punts :</a:t>
            </a:r>
            <a:endParaRPr>
              <a:solidFill>
                <a:schemeClr val="dk1"/>
              </a:solidFill>
            </a:endParaRPr>
          </a:p>
          <a:p>
            <a:pPr indent="0" lvl="0" marL="0" rtl="0" algn="l">
              <a:spcBef>
                <a:spcPts val="0"/>
              </a:spcBef>
              <a:spcAft>
                <a:spcPts val="0"/>
              </a:spcAft>
              <a:buNone/>
            </a:pPr>
            <a:r>
              <a:rPr lang="en">
                <a:solidFill>
                  <a:schemeClr val="dk1"/>
                </a:solidFill>
              </a:rPr>
              <a:t>Hi ha moltes més directives pero aquestes són algunes de les basiques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 podem veure segons unes enquestes fetes a StackOverflow, la popularitat de vue a finals de 2021 esta per sota de React i Angular, pero tot i aixi va ser el tercer framework més popular.</a:t>
            </a:r>
            <a:endParaRPr/>
          </a:p>
          <a:p>
            <a:pPr indent="0" lvl="0" marL="0" rtl="0" algn="l">
              <a:spcBef>
                <a:spcPts val="0"/>
              </a:spcBef>
              <a:spcAft>
                <a:spcPts val="0"/>
              </a:spcAft>
              <a:buNone/>
            </a:pPr>
            <a:r>
              <a:rPr lang="en"/>
              <a:t>Crec que aixo és aixi per que fins la versió 3 de Vue no es va introduir la composition API i per tant la creació d’interficies quedava limitada a la options API que com hem explicat abans es més limitada i aixo feia que per crear aplicacions més grans potser Vue es quedes una mica curt. Pero ara amb la versió 3 que va sortir al 2020 esta per veure si puja la seva popularitat en els propers anys.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eaedaf4a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eaedaf4a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 a avantatges podem destacar que és molt intuitiu i per tant la seva corva d’aprenentatge es molt curta, aixo ens posa facil centrarnos en el que realment volem fer sense haver de perdre gaire temps en apendre com es fa cada cosa.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eaedaf4a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eaedaf4a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Entendre què és Vue.js, d’on sorgeix, les seves característiques clau, i com pot ser utilitzat en el desenvolupament web.</a:t>
            </a:r>
            <a:endParaRPr/>
          </a:p>
          <a:p>
            <a:pPr indent="-298450" lvl="0" marL="457200" rtl="0" algn="l">
              <a:spcBef>
                <a:spcPts val="0"/>
              </a:spcBef>
              <a:spcAft>
                <a:spcPts val="0"/>
              </a:spcAft>
              <a:buSzPts val="1100"/>
              <a:buAutoNum type="arabicPeriod"/>
            </a:pPr>
            <a:r>
              <a:rPr lang="en"/>
              <a:t>Com iniciar un projecte de Vue i els primers passos</a:t>
            </a:r>
            <a:endParaRPr/>
          </a:p>
          <a:p>
            <a:pPr indent="-298450" lvl="0" marL="457200" rtl="0" algn="l">
              <a:spcBef>
                <a:spcPts val="0"/>
              </a:spcBef>
              <a:spcAft>
                <a:spcPts val="0"/>
              </a:spcAft>
              <a:buSzPts val="1100"/>
              <a:buAutoNum type="arabicPeriod"/>
            </a:pPr>
            <a:r>
              <a:rPr lang="en">
                <a:solidFill>
                  <a:schemeClr val="dk1"/>
                </a:solidFill>
              </a:rPr>
              <a:t>En que consisteix la reactivitat de Vue</a:t>
            </a:r>
            <a:endParaRPr>
              <a:solidFill>
                <a:schemeClr val="dk1"/>
              </a:solidFill>
            </a:endParaRPr>
          </a:p>
          <a:p>
            <a:pPr indent="-298450" lvl="0" marL="457200" rtl="0" algn="l">
              <a:spcBef>
                <a:spcPts val="0"/>
              </a:spcBef>
              <a:spcAft>
                <a:spcPts val="0"/>
              </a:spcAft>
              <a:buSzPts val="1100"/>
              <a:buAutoNum type="arabicPeriod"/>
            </a:pPr>
            <a:r>
              <a:rPr lang="en">
                <a:solidFill>
                  <a:schemeClr val="dk1"/>
                </a:solidFill>
              </a:rPr>
              <a:t>Com crear un component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Petita demostració</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Conclusions finals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Vue.js es un framework de JavaScript que segueix un model de programacio declaratiu i es basa en components per construir interficies. Un llenguatge de programacio declaratiu es aquell en que l'usuari descriu el que vol aconseguir, però no especifica com fer-ho sino que es el sistema el que determina la millor manera de ferho. </a:t>
            </a:r>
            <a:endParaRPr/>
          </a:p>
          <a:p>
            <a:pPr indent="-298450" lvl="0" marL="457200" rtl="0" algn="l">
              <a:spcBef>
                <a:spcPts val="0"/>
              </a:spcBef>
              <a:spcAft>
                <a:spcPts val="0"/>
              </a:spcAft>
              <a:buSzPts val="1100"/>
              <a:buChar char="●"/>
            </a:pPr>
            <a:r>
              <a:rPr lang="en"/>
              <a:t>Va ser creat per Evan You, un desenvolupador independent, amb l’objectiu de crear un Framework facil d’apendre, flexible i eficient.</a:t>
            </a:r>
            <a:endParaRPr/>
          </a:p>
          <a:p>
            <a:pPr indent="-298450" lvl="0" marL="457200" rtl="0" algn="l">
              <a:spcBef>
                <a:spcPts val="0"/>
              </a:spcBef>
              <a:spcAft>
                <a:spcPts val="0"/>
              </a:spcAft>
              <a:buSzPts val="1100"/>
              <a:buChar char="●"/>
            </a:pPr>
            <a:r>
              <a:rPr lang="en"/>
              <a:t>Vue.js facilita molt el desenvolupament d’aplicacions d’una sola pagina, </a:t>
            </a:r>
            <a:r>
              <a:rPr lang="en"/>
              <a:t>un paradigma en què l'aplicació es carrega inicialment amb una única pàgina HTML i, a partir d'aquí, es gestionen dinàmicament sense necessitat de carregar pàgines completes.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Per a utilitzar Vue.js es necessita tindre el gestor de paquets node.js i el paquet create-vue</a:t>
            </a:r>
            <a:endParaRPr/>
          </a:p>
          <a:p>
            <a:pPr indent="-298450" lvl="0" marL="457200" rtl="0" algn="l">
              <a:spcBef>
                <a:spcPts val="0"/>
              </a:spcBef>
              <a:spcAft>
                <a:spcPts val="0"/>
              </a:spcAft>
              <a:buSzPts val="1100"/>
              <a:buChar char="●"/>
            </a:pPr>
            <a:r>
              <a:rPr lang="en"/>
              <a:t>Inicialització: Utilitzan npm podem crear un projecte vue o podem afegir-lo a traves de CDN. </a:t>
            </a:r>
            <a:endParaRPr/>
          </a:p>
          <a:p>
            <a:pPr indent="-298450" lvl="0" marL="457200" rtl="0" algn="l">
              <a:spcBef>
                <a:spcPts val="0"/>
              </a:spcBef>
              <a:spcAft>
                <a:spcPts val="0"/>
              </a:spcAft>
              <a:buSzPts val="1100"/>
              <a:buChar char="●"/>
            </a:pPr>
            <a:r>
              <a:rPr lang="en"/>
              <a:t>Ens centrarem en la primera ja que la segona al no tindre build step no permet fer servir una de les caracteristiques mes atractives de Vue que es la creacio de components en un sol fitxer. </a:t>
            </a:r>
            <a:endParaRPr/>
          </a:p>
          <a:p>
            <a:pPr indent="0" lvl="0" marL="457200" rtl="0" algn="l">
              <a:spcBef>
                <a:spcPts val="0"/>
              </a:spcBef>
              <a:spcAft>
                <a:spcPts val="0"/>
              </a:spcAft>
              <a:buNone/>
            </a:pPr>
            <a:r>
              <a:rPr lang="en"/>
              <a:t>(No es poden utilitzar Single File Components (SFC). En l’apartat de componets explicarem amb més detall que es SFC.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dd1688db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dd1688db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cop executada la comanda se’ns demana el nom que volem donar al projecte i si volem afegir certes funcionalitats al nostre projecte. No entrarem en detall en aquestes opcions ja que el nostre objectiu es crear un projecte el mes simple posible.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9eaedaf4a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9eaedaf4a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eaedaf4a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9eaedaf4a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 aquets passos ja tindriem un projecte base de vue.js amb aquesta estructura de carpetes. Ja només faltaria situarnos a la carpeta del projecte, instalar les dependecies i provar amb npm run dev.</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9eaedaf4a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9eaedaf4a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És reactiu per que és capaç de detectar canvis en l’estat de l’aplicació i actualitzarles automaticament a la interficie, pero només actualitza allo que ha canviat. Aixo ens permet desenvolupar sense haver-nos de preocupar de manipular el DOM manualment.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 ho fa?</a:t>
            </a:r>
            <a:endParaRPr/>
          </a:p>
          <a:p>
            <a:pPr indent="0" lvl="0" marL="0" rtl="0" algn="l">
              <a:spcBef>
                <a:spcPts val="0"/>
              </a:spcBef>
              <a:spcAft>
                <a:spcPts val="0"/>
              </a:spcAft>
              <a:buNone/>
            </a:pPr>
            <a:r>
              <a:rPr lang="en"/>
              <a:t>Depen de la manera com fem els nostres components, tenim diferents opcions i directives segons el tipus de API que fem servir. En la següent diapositiva veurem que hi ha dos estils.</a:t>
            </a:r>
            <a:endParaRPr/>
          </a:p>
          <a:p>
            <a:pPr indent="0" lvl="0" marL="0" rtl="0" algn="l">
              <a:spcBef>
                <a:spcPts val="0"/>
              </a:spcBef>
              <a:spcAft>
                <a:spcPts val="0"/>
              </a:spcAft>
              <a:buNone/>
            </a:pPr>
            <a:r>
              <a:rPr lang="en"/>
              <a:t>Fent servir Proxyes per a la deteccio d’aquets canvis. Els proxies son objectes de JavaScript que permeten redefinir les operacions fundamentals (setters, getters…) del objecte original al que remplacen.</a:t>
            </a:r>
            <a:endParaRPr/>
          </a:p>
          <a:p>
            <a:pPr indent="0" lvl="0" marL="0" rtl="0" algn="l">
              <a:spcBef>
                <a:spcPts val="0"/>
              </a:spcBef>
              <a:spcAft>
                <a:spcPts val="0"/>
              </a:spcAft>
              <a:buNone/>
            </a:pPr>
            <a:r>
              <a:rPr lang="en"/>
              <a:t>I un DOM virtual que al comparar amb el DOM real permet renderitzar només allo que ha canviat.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eaedaf4a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9eaedaf4a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·Els components son peces reutilitzables que formen l’estructura de la nostra interficie formant un arbre de components niats.</a:t>
            </a:r>
            <a:endParaRPr/>
          </a:p>
          <a:p>
            <a:pPr indent="0" lvl="0" marL="0" rtl="0" algn="l">
              <a:spcBef>
                <a:spcPts val="0"/>
              </a:spcBef>
              <a:spcAft>
                <a:spcPts val="0"/>
              </a:spcAft>
              <a:buNone/>
            </a:pPr>
            <a:r>
              <a:rPr lang="en"/>
              <a:t>Aixo es similar a com funciona HTML natiu, pero a més Vue permet encapsular el contingut i la logica dintre del component. Aixo es el single-file component (SFC) del que hem parlat abans.</a:t>
            </a:r>
            <a:endParaRPr/>
          </a:p>
          <a:p>
            <a:pPr indent="0" lvl="0" marL="0" rtl="0" algn="l">
              <a:spcBef>
                <a:spcPts val="0"/>
              </a:spcBef>
              <a:spcAft>
                <a:spcPts val="0"/>
              </a:spcAft>
              <a:buNone/>
            </a:pPr>
            <a:r>
              <a:rPr lang="en"/>
              <a:t>Els components es guarden en un fitxer .vue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 ha dues maneres de crear components: Options API i composition API</a:t>
            </a:r>
            <a:endParaRPr/>
          </a:p>
          <a:p>
            <a:pPr indent="-298450" lvl="0" marL="457200" rtl="0" algn="l">
              <a:spcBef>
                <a:spcPts val="0"/>
              </a:spcBef>
              <a:spcAft>
                <a:spcPts val="0"/>
              </a:spcAft>
              <a:buSzPts val="1100"/>
              <a:buChar char="●"/>
            </a:pPr>
            <a:r>
              <a:rPr lang="en"/>
              <a:t>La primera és considera més facil d’utilitzar. Cal dir que aquesta en realitat esta implementada internament utilitzant Composition API</a:t>
            </a:r>
            <a:endParaRPr/>
          </a:p>
          <a:p>
            <a:pPr indent="-298450" lvl="0" marL="457200" rtl="0" algn="l">
              <a:spcBef>
                <a:spcPts val="0"/>
              </a:spcBef>
              <a:spcAft>
                <a:spcPts val="0"/>
              </a:spcAft>
              <a:buSzPts val="1100"/>
              <a:buChar char="●"/>
            </a:pPr>
            <a:r>
              <a:rPr lang="en"/>
              <a:t>Composition API és ideal per crear components amb logiques mes complexes o interrelacionades. Permet organitzar millor i reutilitzar el codi al agrupar la logica relacionada en funcions. És molt util a l’hora de fer aplicacions més grans o quan es necessita més control en la reactivitat.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37"/>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59" name="Google Shape;159;p37"/>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38"/>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38"/>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63" name="Google Shape;163;p38"/>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6" name="Google Shape;166;p39"/>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70" name="Google Shape;170;p40"/>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42"/>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5" name="Google Shape;175;p42"/>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43"/>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178" name="Google Shape;178;p43"/>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179" name="Google Shape;179;p43"/>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4"/>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2" name="Google Shape;182;p44"/>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3" name="Google Shape;183;p44"/>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4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6"/>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88" name="Google Shape;188;p46"/>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9" name="Shape 18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4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2" name="Google Shape;192;p4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9"/>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95" name="Google Shape;195;p49"/>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96" name="Google Shape;196;p49"/>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97" name="Google Shape;197;p49"/>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98" name="Google Shape;198;p49"/>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99" name="Google Shape;199;p49"/>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00" name="Google Shape;200;p49"/>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01" name="Google Shape;201;p49"/>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02" name="Google Shape;202;p49"/>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0"/>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05" name="Google Shape;205;p50"/>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51"/>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208" name="Google Shape;208;p51"/>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52"/>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1" name="Google Shape;211;p52"/>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2" name="Google Shape;212;p52"/>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3" name="Google Shape;213;p52"/>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4" name="Google Shape;214;p5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53"/>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7" name="Google Shape;217;p53"/>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8" name="Google Shape;218;p53"/>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9" name="Google Shape;219;p53"/>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20" name="Google Shape;220;p53"/>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1" name="Google Shape;221;p53"/>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22" name="Google Shape;222;p53"/>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223" name="Shape 223"/>
        <p:cNvGrpSpPr/>
        <p:nvPr/>
      </p:nvGrpSpPr>
      <p:grpSpPr>
        <a:xfrm>
          <a:off x="0" y="0"/>
          <a:ext cx="0" cy="0"/>
          <a:chOff x="0" y="0"/>
          <a:chExt cx="0" cy="0"/>
        </a:xfrm>
      </p:grpSpPr>
      <p:sp>
        <p:nvSpPr>
          <p:cNvPr id="224" name="Google Shape;224;p54"/>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25" name="Google Shape;225;p54"/>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226" name="Shape 226"/>
        <p:cNvGrpSpPr/>
        <p:nvPr/>
      </p:nvGrpSpPr>
      <p:grpSpPr>
        <a:xfrm>
          <a:off x="0" y="0"/>
          <a:ext cx="0" cy="0"/>
          <a:chOff x="0" y="0"/>
          <a:chExt cx="0" cy="0"/>
        </a:xfrm>
      </p:grpSpPr>
      <p:sp>
        <p:nvSpPr>
          <p:cNvPr id="227" name="Google Shape;227;p5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56"/>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5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5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59"/>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6" name="Google Shape;236;p59"/>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7" name="Google Shape;237;p59"/>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8" name="Google Shape;238;p59"/>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39" name="Google Shape;239;p59"/>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240" name="Shape 240"/>
        <p:cNvGrpSpPr/>
        <p:nvPr/>
      </p:nvGrpSpPr>
      <p:grpSpPr>
        <a:xfrm>
          <a:off x="0" y="0"/>
          <a:ext cx="0" cy="0"/>
          <a:chOff x="0" y="0"/>
          <a:chExt cx="0" cy="0"/>
        </a:xfrm>
      </p:grpSpPr>
      <p:sp>
        <p:nvSpPr>
          <p:cNvPr id="241" name="Google Shape;241;p6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2" name="Google Shape;242;p60"/>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3" name="Google Shape;243;p60"/>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4" name="Google Shape;244;p60"/>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5" name="Google Shape;245;p60"/>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6" name="Google Shape;246;p60"/>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7" name="Google Shape;247;p60"/>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8" name="Google Shape;248;p60"/>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9" name="Google Shape;249;p60"/>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61"/>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2" name="Google Shape;252;p61"/>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53" name="Google Shape;253;p61"/>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4" name="Google Shape;254;p61"/>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55" name="Google Shape;255;p61"/>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6" name="Google Shape;256;p61"/>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62"/>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9" name="Google Shape;259;p62"/>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0" name="Google Shape;260;p62"/>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1" name="Google Shape;261;p62"/>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2" name="Google Shape;262;p6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3" name="Google Shape;263;p62"/>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4" name="Google Shape;264;p62"/>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5" name="Google Shape;265;p62"/>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6" name="Google Shape;266;p62"/>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7" name="Google Shape;267;p62"/>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8" name="Google Shape;268;p62"/>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9" name="Google Shape;269;p62"/>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70" name="Google Shape;270;p62"/>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63"/>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73" name="Google Shape;273;p63"/>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274" name="Google Shape;274;p63"/>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275" name="Google Shape;275;p63"/>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276" name="Google Shape;276;p63"/>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277" name="Google Shape;277;p63"/>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8" name="Google Shape;278;p63"/>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279" name="Google Shape;279;p63"/>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0" name="Google Shape;280;p63"/>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64"/>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83" name="Google Shape;283;p6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6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6" name="Google Shape;286;p65"/>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6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9" name="Google Shape;289;p66"/>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290" name="Shape 290"/>
        <p:cNvGrpSpPr/>
        <p:nvPr/>
      </p:nvGrpSpPr>
      <p:grpSpPr>
        <a:xfrm>
          <a:off x="0" y="0"/>
          <a:ext cx="0" cy="0"/>
          <a:chOff x="0" y="0"/>
          <a:chExt cx="0" cy="0"/>
        </a:xfrm>
      </p:grpSpPr>
      <p:sp>
        <p:nvSpPr>
          <p:cNvPr id="291" name="Google Shape;291;p67"/>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2" name="Google Shape;292;p67"/>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68"/>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5" name="Google Shape;295;p68"/>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96" name="Google Shape;296;p68"/>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297" name="Shape 297"/>
        <p:cNvGrpSpPr/>
        <p:nvPr/>
      </p:nvGrpSpPr>
      <p:grpSpPr>
        <a:xfrm>
          <a:off x="0" y="0"/>
          <a:ext cx="0" cy="0"/>
          <a:chOff x="0" y="0"/>
          <a:chExt cx="0" cy="0"/>
        </a:xfrm>
      </p:grpSpPr>
      <p:sp>
        <p:nvSpPr>
          <p:cNvPr id="298" name="Google Shape;298;p6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9" name="Google Shape;299;p69"/>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300" name="Shape 300"/>
        <p:cNvGrpSpPr/>
        <p:nvPr/>
      </p:nvGrpSpPr>
      <p:grpSpPr>
        <a:xfrm>
          <a:off x="0" y="0"/>
          <a:ext cx="0" cy="0"/>
          <a:chOff x="0" y="0"/>
          <a:chExt cx="0" cy="0"/>
        </a:xfrm>
      </p:grpSpPr>
      <p:sp>
        <p:nvSpPr>
          <p:cNvPr id="301" name="Google Shape;301;p7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02" name="Google Shape;302;p70"/>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29" Type="http://schemas.openxmlformats.org/officeDocument/2006/relationships/slideLayout" Target="../slideLayouts/slideLayout63.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11" Type="http://schemas.openxmlformats.org/officeDocument/2006/relationships/slideLayout" Target="../slideLayouts/slideLayout45.xml"/><Relationship Id="rId33" Type="http://schemas.openxmlformats.org/officeDocument/2006/relationships/slideLayout" Target="../slideLayouts/slideLayout67.xml"/><Relationship Id="rId10" Type="http://schemas.openxmlformats.org/officeDocument/2006/relationships/slideLayout" Target="../slideLayouts/slideLayout44.xml"/><Relationship Id="rId32" Type="http://schemas.openxmlformats.org/officeDocument/2006/relationships/slideLayout" Target="../slideLayouts/slideLayout66.xml"/><Relationship Id="rId13" Type="http://schemas.openxmlformats.org/officeDocument/2006/relationships/slideLayout" Target="../slideLayouts/slideLayout47.xml"/><Relationship Id="rId35" Type="http://schemas.openxmlformats.org/officeDocument/2006/relationships/theme" Target="../theme/theme2.xml"/><Relationship Id="rId12" Type="http://schemas.openxmlformats.org/officeDocument/2006/relationships/slideLayout" Target="../slideLayouts/slideLayout46.xml"/><Relationship Id="rId34" Type="http://schemas.openxmlformats.org/officeDocument/2006/relationships/slideLayout" Target="../slideLayouts/slideLayout68.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54C4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54C43"/>
        </a:solidFill>
      </p:bgPr>
    </p:bg>
    <p:spTree>
      <p:nvGrpSpPr>
        <p:cNvPr id="154" name="Shape 154"/>
        <p:cNvGrpSpPr/>
        <p:nvPr/>
      </p:nvGrpSpPr>
      <p:grpSpPr>
        <a:xfrm>
          <a:off x="0" y="0"/>
          <a:ext cx="0" cy="0"/>
          <a:chOff x="0" y="0"/>
          <a:chExt cx="0" cy="0"/>
        </a:xfrm>
      </p:grpSpPr>
      <p:sp>
        <p:nvSpPr>
          <p:cNvPr id="155" name="Google Shape;155;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156" name="Google Shape;156;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8.png"/><Relationship Id="rId4" Type="http://schemas.openxmlformats.org/officeDocument/2006/relationships/image" Target="../media/image82.png"/><Relationship Id="rId5"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8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 Id="rId3"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0.png"/><Relationship Id="rId5"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80.png"/><Relationship Id="rId5"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71"/>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4100"/>
              <a:t>   </a:t>
            </a:r>
            <a:r>
              <a:rPr lang="en" sz="4100"/>
              <a:t>Vue.js</a:t>
            </a:r>
            <a:endParaRPr sz="4100"/>
          </a:p>
        </p:txBody>
      </p:sp>
      <p:sp>
        <p:nvSpPr>
          <p:cNvPr id="308" name="Google Shape;308;p71"/>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Daniel Sánchez </a:t>
            </a:r>
            <a:r>
              <a:rPr lang="en" sz="1800"/>
              <a:t>Hernández</a:t>
            </a:r>
            <a:endParaRPr sz="1800"/>
          </a:p>
        </p:txBody>
      </p:sp>
      <p:sp>
        <p:nvSpPr>
          <p:cNvPr id="309" name="Google Shape;309;p71"/>
          <p:cNvSpPr txBox="1"/>
          <p:nvPr>
            <p:ph type="ctrTitle"/>
          </p:nvPr>
        </p:nvSpPr>
        <p:spPr>
          <a:xfrm>
            <a:off x="2801100" y="2624375"/>
            <a:ext cx="35418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t/>
            </a:r>
            <a:endParaRPr b="0" sz="2200">
              <a:latin typeface="Montserrat ExtraLight"/>
              <a:ea typeface="Montserrat ExtraLight"/>
              <a:cs typeface="Montserrat ExtraLight"/>
              <a:sym typeface="Montserrat ExtraLight"/>
            </a:endParaRPr>
          </a:p>
          <a:p>
            <a:pPr indent="0" lvl="0" marL="0" rtl="0" algn="ctr">
              <a:spcBef>
                <a:spcPts val="0"/>
              </a:spcBef>
              <a:spcAft>
                <a:spcPts val="0"/>
              </a:spcAft>
              <a:buNone/>
            </a:pPr>
            <a:r>
              <a:rPr b="0" lang="en" sz="2400">
                <a:latin typeface="Montserrat ExtraLight"/>
                <a:ea typeface="Montserrat ExtraLight"/>
                <a:cs typeface="Montserrat ExtraLight"/>
                <a:sym typeface="Montserrat ExtraLight"/>
              </a:rPr>
              <a:t>Frontend Framework</a:t>
            </a:r>
            <a:endParaRPr b="0" sz="2400">
              <a:latin typeface="Montserrat ExtraLight"/>
              <a:ea typeface="Montserrat ExtraLight"/>
              <a:cs typeface="Montserrat ExtraLight"/>
              <a:sym typeface="Montserrat ExtraLight"/>
            </a:endParaRPr>
          </a:p>
        </p:txBody>
      </p:sp>
      <p:cxnSp>
        <p:nvCxnSpPr>
          <p:cNvPr id="310" name="Google Shape;310;p71"/>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11" name="Google Shape;311;p71"/>
          <p:cNvPicPr preferRelativeResize="0"/>
          <p:nvPr/>
        </p:nvPicPr>
        <p:blipFill>
          <a:blip r:embed="rId4">
            <a:alphaModFix/>
          </a:blip>
          <a:stretch>
            <a:fillRect/>
          </a:stretch>
        </p:blipFill>
        <p:spPr>
          <a:xfrm>
            <a:off x="3067050" y="1861275"/>
            <a:ext cx="743445" cy="64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80"/>
          <p:cNvSpPr txBox="1"/>
          <p:nvPr>
            <p:ph type="title"/>
          </p:nvPr>
        </p:nvSpPr>
        <p:spPr>
          <a:xfrm>
            <a:off x="938500" y="445025"/>
            <a:ext cx="26733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Components</a:t>
            </a:r>
            <a:endParaRPr sz="2700"/>
          </a:p>
        </p:txBody>
      </p:sp>
      <p:sp>
        <p:nvSpPr>
          <p:cNvPr id="386" name="Google Shape;386;p80"/>
          <p:cNvSpPr txBox="1"/>
          <p:nvPr>
            <p:ph idx="1" type="body"/>
          </p:nvPr>
        </p:nvSpPr>
        <p:spPr>
          <a:xfrm>
            <a:off x="938500" y="1087425"/>
            <a:ext cx="1928100" cy="482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t>Options API</a:t>
            </a:r>
            <a:endParaRPr sz="2000"/>
          </a:p>
          <a:p>
            <a:pPr indent="0" lvl="0" marL="457200" rtl="0" algn="l">
              <a:lnSpc>
                <a:spcPct val="150000"/>
              </a:lnSpc>
              <a:spcBef>
                <a:spcPts val="0"/>
              </a:spcBef>
              <a:spcAft>
                <a:spcPts val="0"/>
              </a:spcAft>
              <a:buNone/>
            </a:pPr>
            <a:r>
              <a:t/>
            </a:r>
            <a:endParaRPr sz="2000"/>
          </a:p>
          <a:p>
            <a:pPr indent="0" lvl="0" marL="137160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387" name="Google Shape;387;p8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88" name="Google Shape;388;p80"/>
          <p:cNvPicPr preferRelativeResize="0"/>
          <p:nvPr/>
        </p:nvPicPr>
        <p:blipFill>
          <a:blip r:embed="rId3">
            <a:alphaModFix/>
          </a:blip>
          <a:stretch>
            <a:fillRect/>
          </a:stretch>
        </p:blipFill>
        <p:spPr>
          <a:xfrm>
            <a:off x="5181125" y="1343075"/>
            <a:ext cx="3615250" cy="3297600"/>
          </a:xfrm>
          <a:prstGeom prst="rect">
            <a:avLst/>
          </a:prstGeom>
          <a:noFill/>
          <a:ln>
            <a:noFill/>
          </a:ln>
        </p:spPr>
      </p:pic>
      <p:sp>
        <p:nvSpPr>
          <p:cNvPr id="389" name="Google Shape;389;p80"/>
          <p:cNvSpPr txBox="1"/>
          <p:nvPr/>
        </p:nvSpPr>
        <p:spPr>
          <a:xfrm>
            <a:off x="938500" y="1569525"/>
            <a:ext cx="3546300" cy="13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Montserrat"/>
                <a:ea typeface="Montserrat"/>
                <a:cs typeface="Montserrat"/>
                <a:sym typeface="Montserrat"/>
              </a:rPr>
              <a:t>Opcions: </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data</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methods</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props</a:t>
            </a:r>
            <a:endParaRPr sz="1800">
              <a:solidFill>
                <a:schemeClr val="lt1"/>
              </a:solidFill>
              <a:latin typeface="Montserrat"/>
              <a:ea typeface="Montserrat"/>
              <a:cs typeface="Montserrat"/>
              <a:sym typeface="Montserrat"/>
            </a:endParaRPr>
          </a:p>
        </p:txBody>
      </p:sp>
      <p:sp>
        <p:nvSpPr>
          <p:cNvPr id="390" name="Google Shape;390;p80"/>
          <p:cNvSpPr txBox="1"/>
          <p:nvPr/>
        </p:nvSpPr>
        <p:spPr>
          <a:xfrm>
            <a:off x="938500" y="3008900"/>
            <a:ext cx="3546300" cy="163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Montserrat"/>
                <a:ea typeface="Montserrat"/>
                <a:cs typeface="Montserrat"/>
                <a:sym typeface="Montserrat"/>
              </a:rPr>
              <a:t>Hooks</a:t>
            </a:r>
            <a:r>
              <a:rPr lang="en"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onMounted</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onUpdated</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onUnmounted</a:t>
            </a:r>
            <a:endParaRPr sz="18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81"/>
          <p:cNvSpPr txBox="1"/>
          <p:nvPr>
            <p:ph type="title"/>
          </p:nvPr>
        </p:nvSpPr>
        <p:spPr>
          <a:xfrm>
            <a:off x="938500" y="445025"/>
            <a:ext cx="26733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Components</a:t>
            </a:r>
            <a:endParaRPr sz="2700"/>
          </a:p>
        </p:txBody>
      </p:sp>
      <p:sp>
        <p:nvSpPr>
          <p:cNvPr id="396" name="Google Shape;396;p81"/>
          <p:cNvSpPr txBox="1"/>
          <p:nvPr>
            <p:ph idx="1" type="body"/>
          </p:nvPr>
        </p:nvSpPr>
        <p:spPr>
          <a:xfrm>
            <a:off x="938500" y="1087425"/>
            <a:ext cx="2850600" cy="482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t>Composition</a:t>
            </a:r>
            <a:r>
              <a:rPr lang="en" sz="2000"/>
              <a:t> API</a:t>
            </a:r>
            <a:endParaRPr sz="2000"/>
          </a:p>
          <a:p>
            <a:pPr indent="0" lvl="0" marL="457200" rtl="0" algn="l">
              <a:lnSpc>
                <a:spcPct val="150000"/>
              </a:lnSpc>
              <a:spcBef>
                <a:spcPts val="0"/>
              </a:spcBef>
              <a:spcAft>
                <a:spcPts val="0"/>
              </a:spcAft>
              <a:buNone/>
            </a:pPr>
            <a:r>
              <a:t/>
            </a:r>
            <a:endParaRPr sz="2000"/>
          </a:p>
          <a:p>
            <a:pPr indent="0" lvl="0" marL="137160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397" name="Google Shape;397;p8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8" name="Google Shape;398;p81"/>
          <p:cNvSpPr txBox="1"/>
          <p:nvPr/>
        </p:nvSpPr>
        <p:spPr>
          <a:xfrm>
            <a:off x="634550" y="1569525"/>
            <a:ext cx="3546300" cy="13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Montserrat"/>
                <a:ea typeface="Montserrat"/>
                <a:cs typeface="Montserrat"/>
                <a:sym typeface="Montserrat"/>
              </a:rPr>
              <a:t>Composables</a:t>
            </a:r>
            <a:r>
              <a:rPr lang="en"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Ref, reactive, computed…</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S’encapsulen en .js o .ts</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S’han d’importar</a:t>
            </a:r>
            <a:endParaRPr sz="1800">
              <a:solidFill>
                <a:schemeClr val="lt1"/>
              </a:solidFill>
              <a:latin typeface="Montserrat"/>
              <a:ea typeface="Montserrat"/>
              <a:cs typeface="Montserrat"/>
              <a:sym typeface="Montserrat"/>
            </a:endParaRPr>
          </a:p>
        </p:txBody>
      </p:sp>
      <p:sp>
        <p:nvSpPr>
          <p:cNvPr id="399" name="Google Shape;399;p81"/>
          <p:cNvSpPr txBox="1"/>
          <p:nvPr/>
        </p:nvSpPr>
        <p:spPr>
          <a:xfrm>
            <a:off x="634550" y="3039600"/>
            <a:ext cx="3771000" cy="163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Montserrat"/>
                <a:ea typeface="Montserrat"/>
                <a:cs typeface="Montserrat"/>
                <a:sym typeface="Montserrat"/>
              </a:rPr>
              <a:t>Dades reactives i computables</a:t>
            </a:r>
            <a:r>
              <a:rPr lang="en"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ref(0)</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computed()</a:t>
            </a:r>
            <a:endParaRPr sz="1800">
              <a:solidFill>
                <a:schemeClr val="lt1"/>
              </a:solidFill>
              <a:latin typeface="Montserrat"/>
              <a:ea typeface="Montserrat"/>
              <a:cs typeface="Montserrat"/>
              <a:sym typeface="Montserrat"/>
            </a:endParaRPr>
          </a:p>
        </p:txBody>
      </p:sp>
      <p:pic>
        <p:nvPicPr>
          <p:cNvPr id="400" name="Google Shape;400;p81"/>
          <p:cNvPicPr preferRelativeResize="0"/>
          <p:nvPr/>
        </p:nvPicPr>
        <p:blipFill>
          <a:blip r:embed="rId3">
            <a:alphaModFix/>
          </a:blip>
          <a:stretch>
            <a:fillRect/>
          </a:stretch>
        </p:blipFill>
        <p:spPr>
          <a:xfrm>
            <a:off x="4484800" y="472188"/>
            <a:ext cx="4354401" cy="41991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82"/>
          <p:cNvSpPr txBox="1"/>
          <p:nvPr>
            <p:ph type="title"/>
          </p:nvPr>
        </p:nvSpPr>
        <p:spPr>
          <a:xfrm>
            <a:off x="938500" y="445025"/>
            <a:ext cx="26733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Components</a:t>
            </a:r>
            <a:endParaRPr sz="2700"/>
          </a:p>
        </p:txBody>
      </p:sp>
      <p:sp>
        <p:nvSpPr>
          <p:cNvPr id="406" name="Google Shape;406;p82"/>
          <p:cNvSpPr txBox="1"/>
          <p:nvPr>
            <p:ph idx="1" type="body"/>
          </p:nvPr>
        </p:nvSpPr>
        <p:spPr>
          <a:xfrm>
            <a:off x="982400" y="1685300"/>
            <a:ext cx="2850600" cy="482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t>Directives v-</a:t>
            </a:r>
            <a:endParaRPr sz="2000"/>
          </a:p>
          <a:p>
            <a:pPr indent="0" lvl="0" marL="457200" rtl="0" algn="l">
              <a:lnSpc>
                <a:spcPct val="150000"/>
              </a:lnSpc>
              <a:spcBef>
                <a:spcPts val="0"/>
              </a:spcBef>
              <a:spcAft>
                <a:spcPts val="0"/>
              </a:spcAft>
              <a:buNone/>
            </a:pPr>
            <a:r>
              <a:t/>
            </a:r>
            <a:endParaRPr sz="2000"/>
          </a:p>
          <a:p>
            <a:pPr indent="0" lvl="0" marL="137160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407" name="Google Shape;407;p8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08" name="Google Shape;408;p82"/>
          <p:cNvSpPr txBox="1"/>
          <p:nvPr/>
        </p:nvSpPr>
        <p:spPr>
          <a:xfrm>
            <a:off x="733725" y="2306650"/>
            <a:ext cx="3546300" cy="1384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Condicional: v-if</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Llistes: v-for</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v-bind </a:t>
            </a:r>
            <a:endParaRPr sz="1800">
              <a:solidFill>
                <a:schemeClr val="lt1"/>
              </a:solidFill>
              <a:latin typeface="Montserrat"/>
              <a:ea typeface="Montserrat"/>
              <a:cs typeface="Montserrat"/>
              <a:sym typeface="Montserrat"/>
            </a:endParaRPr>
          </a:p>
        </p:txBody>
      </p:sp>
      <p:pic>
        <p:nvPicPr>
          <p:cNvPr id="409" name="Google Shape;409;p82"/>
          <p:cNvPicPr preferRelativeResize="0"/>
          <p:nvPr/>
        </p:nvPicPr>
        <p:blipFill>
          <a:blip r:embed="rId3">
            <a:alphaModFix/>
          </a:blip>
          <a:stretch>
            <a:fillRect/>
          </a:stretch>
        </p:blipFill>
        <p:spPr>
          <a:xfrm>
            <a:off x="1548188" y="3690850"/>
            <a:ext cx="6047625" cy="561400"/>
          </a:xfrm>
          <a:prstGeom prst="rect">
            <a:avLst/>
          </a:prstGeom>
          <a:noFill/>
          <a:ln>
            <a:noFill/>
          </a:ln>
        </p:spPr>
      </p:pic>
      <p:pic>
        <p:nvPicPr>
          <p:cNvPr id="410" name="Google Shape;410;p82"/>
          <p:cNvPicPr preferRelativeResize="0"/>
          <p:nvPr/>
        </p:nvPicPr>
        <p:blipFill>
          <a:blip r:embed="rId4">
            <a:alphaModFix/>
          </a:blip>
          <a:stretch>
            <a:fillRect/>
          </a:stretch>
        </p:blipFill>
        <p:spPr>
          <a:xfrm>
            <a:off x="3789200" y="2503025"/>
            <a:ext cx="3806625" cy="1126961"/>
          </a:xfrm>
          <a:prstGeom prst="rect">
            <a:avLst/>
          </a:prstGeom>
          <a:noFill/>
          <a:ln>
            <a:noFill/>
          </a:ln>
        </p:spPr>
      </p:pic>
      <p:pic>
        <p:nvPicPr>
          <p:cNvPr id="411" name="Google Shape;411;p82"/>
          <p:cNvPicPr preferRelativeResize="0"/>
          <p:nvPr/>
        </p:nvPicPr>
        <p:blipFill>
          <a:blip r:embed="rId5">
            <a:alphaModFix/>
          </a:blip>
          <a:stretch>
            <a:fillRect/>
          </a:stretch>
        </p:blipFill>
        <p:spPr>
          <a:xfrm>
            <a:off x="3543200" y="1960050"/>
            <a:ext cx="5318906" cy="482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83"/>
          <p:cNvSpPr txBox="1"/>
          <p:nvPr>
            <p:ph type="title"/>
          </p:nvPr>
        </p:nvSpPr>
        <p:spPr>
          <a:xfrm>
            <a:off x="4591850" y="2262150"/>
            <a:ext cx="2804100" cy="61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DEMO</a:t>
            </a:r>
            <a:endParaRPr sz="3700"/>
          </a:p>
        </p:txBody>
      </p:sp>
      <p:cxnSp>
        <p:nvCxnSpPr>
          <p:cNvPr id="417" name="Google Shape;417;p83"/>
          <p:cNvCxnSpPr/>
          <p:nvPr/>
        </p:nvCxnSpPr>
        <p:spPr>
          <a:xfrm>
            <a:off x="4496225" y="1892477"/>
            <a:ext cx="16500" cy="10641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18" name="Google Shape;418;p83"/>
          <p:cNvPicPr preferRelativeResize="0"/>
          <p:nvPr/>
        </p:nvPicPr>
        <p:blipFill rotWithShape="1">
          <a:blip r:embed="rId3">
            <a:alphaModFix/>
          </a:blip>
          <a:srcRect b="-2192" l="18080" r="23480" t="-2202"/>
          <a:stretch/>
        </p:blipFill>
        <p:spPr>
          <a:xfrm>
            <a:off x="-422250" y="-236700"/>
            <a:ext cx="4714800" cy="5616900"/>
          </a:xfrm>
          <a:prstGeom prst="flowChartDelay">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84"/>
          <p:cNvSpPr txBox="1"/>
          <p:nvPr>
            <p:ph type="ctrTitle"/>
          </p:nvPr>
        </p:nvSpPr>
        <p:spPr>
          <a:xfrm>
            <a:off x="1273500" y="4517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cxnSp>
        <p:nvCxnSpPr>
          <p:cNvPr id="424" name="Google Shape;424;p84"/>
          <p:cNvCxnSpPr/>
          <p:nvPr/>
        </p:nvCxnSpPr>
        <p:spPr>
          <a:xfrm>
            <a:off x="3190500" y="12076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25" name="Google Shape;425;p84"/>
          <p:cNvPicPr preferRelativeResize="0"/>
          <p:nvPr/>
        </p:nvPicPr>
        <p:blipFill>
          <a:blip r:embed="rId3">
            <a:alphaModFix/>
          </a:blip>
          <a:stretch>
            <a:fillRect/>
          </a:stretch>
        </p:blipFill>
        <p:spPr>
          <a:xfrm>
            <a:off x="2051875" y="1564725"/>
            <a:ext cx="5040249" cy="3047476"/>
          </a:xfrm>
          <a:prstGeom prst="rect">
            <a:avLst/>
          </a:prstGeom>
          <a:noFill/>
          <a:ln>
            <a:noFill/>
          </a:ln>
        </p:spPr>
      </p:pic>
      <p:sp>
        <p:nvSpPr>
          <p:cNvPr id="426" name="Google Shape;426;p84"/>
          <p:cNvSpPr txBox="1"/>
          <p:nvPr/>
        </p:nvSpPr>
        <p:spPr>
          <a:xfrm>
            <a:off x="1982025" y="4612200"/>
            <a:ext cx="55284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ontserrat"/>
                <a:ea typeface="Montserrat"/>
                <a:cs typeface="Montserrat"/>
                <a:sym typeface="Montserrat"/>
              </a:rPr>
              <a:t>Font: https://gist.github.com/tkrotoff/b1caa4c3a185629299ec234d2314e190</a:t>
            </a:r>
            <a:endParaRPr sz="1100">
              <a:solidFill>
                <a:schemeClr val="dk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85"/>
          <p:cNvSpPr txBox="1"/>
          <p:nvPr>
            <p:ph type="ctrTitle"/>
          </p:nvPr>
        </p:nvSpPr>
        <p:spPr>
          <a:xfrm>
            <a:off x="1273500" y="4517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cxnSp>
        <p:nvCxnSpPr>
          <p:cNvPr id="432" name="Google Shape;432;p85"/>
          <p:cNvCxnSpPr/>
          <p:nvPr/>
        </p:nvCxnSpPr>
        <p:spPr>
          <a:xfrm>
            <a:off x="3190500" y="12076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33" name="Google Shape;433;p85"/>
          <p:cNvSpPr txBox="1"/>
          <p:nvPr/>
        </p:nvSpPr>
        <p:spPr>
          <a:xfrm>
            <a:off x="1048200" y="1920125"/>
            <a:ext cx="3313200" cy="13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Montserrat"/>
                <a:ea typeface="Montserrat"/>
                <a:cs typeface="Montserrat"/>
                <a:sym typeface="Montserrat"/>
              </a:rPr>
              <a:t>Avantatges: </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Intuitiu</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Corva d’aprenentatge suau</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Molt livia</a:t>
            </a:r>
            <a:endParaRPr sz="1800">
              <a:solidFill>
                <a:schemeClr val="lt1"/>
              </a:solidFill>
              <a:latin typeface="Montserrat"/>
              <a:ea typeface="Montserrat"/>
              <a:cs typeface="Montserrat"/>
              <a:sym typeface="Montserrat"/>
            </a:endParaRPr>
          </a:p>
        </p:txBody>
      </p:sp>
      <p:sp>
        <p:nvSpPr>
          <p:cNvPr id="434" name="Google Shape;434;p85"/>
          <p:cNvSpPr txBox="1"/>
          <p:nvPr/>
        </p:nvSpPr>
        <p:spPr>
          <a:xfrm>
            <a:off x="4782575" y="1920125"/>
            <a:ext cx="3628800" cy="188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Montserrat"/>
                <a:ea typeface="Montserrat"/>
                <a:cs typeface="Montserrat"/>
                <a:sym typeface="Montserrat"/>
              </a:rPr>
              <a:t>Desavantatges: </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Menys recursos de tercers</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Menys oportunitats laborals</a:t>
            </a:r>
            <a:endParaRPr sz="18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86"/>
          <p:cNvSpPr txBox="1"/>
          <p:nvPr>
            <p:ph type="ctrTitle"/>
          </p:nvPr>
        </p:nvSpPr>
        <p:spPr>
          <a:xfrm>
            <a:off x="-503800" y="1517575"/>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TORN DE PREGUNTES</a:t>
            </a:r>
            <a:endParaRPr/>
          </a:p>
        </p:txBody>
      </p:sp>
      <p:cxnSp>
        <p:nvCxnSpPr>
          <p:cNvPr id="440" name="Google Shape;440;p86"/>
          <p:cNvCxnSpPr/>
          <p:nvPr/>
        </p:nvCxnSpPr>
        <p:spPr>
          <a:xfrm>
            <a:off x="1413200" y="30233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41" name="Google Shape;441;p86"/>
          <p:cNvPicPr preferRelativeResize="0"/>
          <p:nvPr/>
        </p:nvPicPr>
        <p:blipFill>
          <a:blip r:embed="rId3">
            <a:alphaModFix/>
          </a:blip>
          <a:stretch>
            <a:fillRect/>
          </a:stretch>
        </p:blipFill>
        <p:spPr>
          <a:xfrm>
            <a:off x="5164850" y="1024125"/>
            <a:ext cx="3000499" cy="3000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72"/>
          <p:cNvSpPr txBox="1"/>
          <p:nvPr>
            <p:ph type="title"/>
          </p:nvPr>
        </p:nvSpPr>
        <p:spPr>
          <a:xfrm>
            <a:off x="938500" y="445025"/>
            <a:ext cx="6002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OBJECTIUS</a:t>
            </a:r>
            <a:endParaRPr sz="2700"/>
          </a:p>
        </p:txBody>
      </p:sp>
      <p:sp>
        <p:nvSpPr>
          <p:cNvPr id="317" name="Google Shape;317;p72"/>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55600" lvl="0" marL="457200" rtl="0" algn="l">
              <a:lnSpc>
                <a:spcPct val="150000"/>
              </a:lnSpc>
              <a:spcBef>
                <a:spcPts val="0"/>
              </a:spcBef>
              <a:spcAft>
                <a:spcPts val="0"/>
              </a:spcAft>
              <a:buClr>
                <a:schemeClr val="accent1"/>
              </a:buClr>
              <a:buSzPts val="2000"/>
              <a:buFont typeface="Montserrat ExtraBold"/>
              <a:buAutoNum type="arabicPeriod"/>
            </a:pPr>
            <a:r>
              <a:rPr lang="en" sz="2000"/>
              <a:t>Que és Vue.js?</a:t>
            </a:r>
            <a:endParaRPr sz="2000"/>
          </a:p>
          <a:p>
            <a:pPr indent="-355600" lvl="0" marL="457200" rtl="0" algn="l">
              <a:lnSpc>
                <a:spcPct val="150000"/>
              </a:lnSpc>
              <a:spcBef>
                <a:spcPts val="0"/>
              </a:spcBef>
              <a:spcAft>
                <a:spcPts val="0"/>
              </a:spcAft>
              <a:buClr>
                <a:schemeClr val="accent1"/>
              </a:buClr>
              <a:buSzPts val="2000"/>
              <a:buFont typeface="Montserrat ExtraBold"/>
              <a:buAutoNum type="arabicPeriod"/>
            </a:pPr>
            <a:r>
              <a:rPr lang="en" sz="2000"/>
              <a:t>Primers passos</a:t>
            </a:r>
            <a:endParaRPr sz="2000"/>
          </a:p>
          <a:p>
            <a:pPr indent="-355600" lvl="0" marL="457200" rtl="0" algn="l">
              <a:lnSpc>
                <a:spcPct val="150000"/>
              </a:lnSpc>
              <a:spcBef>
                <a:spcPts val="0"/>
              </a:spcBef>
              <a:spcAft>
                <a:spcPts val="0"/>
              </a:spcAft>
              <a:buClr>
                <a:schemeClr val="accent1"/>
              </a:buClr>
              <a:buSzPts val="2000"/>
              <a:buFont typeface="Montserrat ExtraBold"/>
              <a:buAutoNum type="arabicPeriod"/>
            </a:pPr>
            <a:r>
              <a:rPr lang="en" sz="2000"/>
              <a:t>Reactivitat</a:t>
            </a:r>
            <a:endParaRPr sz="2000"/>
          </a:p>
          <a:p>
            <a:pPr indent="-355600" lvl="0" marL="457200" rtl="0" algn="l">
              <a:lnSpc>
                <a:spcPct val="150000"/>
              </a:lnSpc>
              <a:spcBef>
                <a:spcPts val="0"/>
              </a:spcBef>
              <a:spcAft>
                <a:spcPts val="0"/>
              </a:spcAft>
              <a:buClr>
                <a:schemeClr val="accent1"/>
              </a:buClr>
              <a:buSzPts val="2000"/>
              <a:buFont typeface="Montserrat ExtraBold"/>
              <a:buAutoNum type="arabicPeriod"/>
            </a:pPr>
            <a:r>
              <a:rPr lang="en" sz="2000"/>
              <a:t>Components</a:t>
            </a:r>
            <a:endParaRPr sz="2000"/>
          </a:p>
          <a:p>
            <a:pPr indent="-355600" lvl="0" marL="457200" rtl="0" algn="l">
              <a:lnSpc>
                <a:spcPct val="150000"/>
              </a:lnSpc>
              <a:spcBef>
                <a:spcPts val="0"/>
              </a:spcBef>
              <a:spcAft>
                <a:spcPts val="0"/>
              </a:spcAft>
              <a:buClr>
                <a:schemeClr val="accent1"/>
              </a:buClr>
              <a:buSzPts val="2000"/>
              <a:buFont typeface="Montserrat ExtraBold"/>
              <a:buAutoNum type="arabicPeriod"/>
            </a:pPr>
            <a:r>
              <a:rPr b="1" lang="en" sz="2000"/>
              <a:t>DEMO</a:t>
            </a:r>
            <a:endParaRPr sz="2000"/>
          </a:p>
          <a:p>
            <a:pPr indent="-355600" lvl="0" marL="457200" rtl="0" algn="l">
              <a:lnSpc>
                <a:spcPct val="150000"/>
              </a:lnSpc>
              <a:spcBef>
                <a:spcPts val="0"/>
              </a:spcBef>
              <a:spcAft>
                <a:spcPts val="0"/>
              </a:spcAft>
              <a:buClr>
                <a:schemeClr val="accent1"/>
              </a:buClr>
              <a:buSzPts val="2000"/>
              <a:buFont typeface="Montserrat ExtraBold"/>
              <a:buAutoNum type="arabicPeriod"/>
            </a:pPr>
            <a:r>
              <a:rPr lang="en" sz="2000"/>
              <a:t>Conclusions</a:t>
            </a:r>
            <a:endParaRPr sz="2000"/>
          </a:p>
          <a:p>
            <a:pPr indent="0" lvl="0" marL="137160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318" name="Google Shape;318;p7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7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Que és Vue.js?</a:t>
            </a:r>
            <a:endParaRPr sz="2700">
              <a:solidFill>
                <a:schemeClr val="accent1"/>
              </a:solidFill>
            </a:endParaRPr>
          </a:p>
        </p:txBody>
      </p:sp>
      <p:sp>
        <p:nvSpPr>
          <p:cNvPr id="324" name="Google Shape;324;p73"/>
          <p:cNvSpPr txBox="1"/>
          <p:nvPr>
            <p:ph idx="1" type="body"/>
          </p:nvPr>
        </p:nvSpPr>
        <p:spPr>
          <a:xfrm>
            <a:off x="782900" y="1677600"/>
            <a:ext cx="6273300" cy="27609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Model de programació declaratiu basat en components per construi</a:t>
            </a:r>
            <a:r>
              <a:rPr lang="en" sz="2000"/>
              <a:t>r interficies</a:t>
            </a:r>
            <a:endParaRPr sz="2000"/>
          </a:p>
          <a:p>
            <a:pPr indent="-355600" lvl="0" marL="457200" rtl="0" algn="l">
              <a:lnSpc>
                <a:spcPct val="115000"/>
              </a:lnSpc>
              <a:spcBef>
                <a:spcPts val="1000"/>
              </a:spcBef>
              <a:spcAft>
                <a:spcPts val="0"/>
              </a:spcAft>
              <a:buSzPts val="2000"/>
              <a:buChar char="●"/>
            </a:pPr>
            <a:r>
              <a:rPr lang="en" sz="2000"/>
              <a:t>Creat per Evan You el 2014.</a:t>
            </a:r>
            <a:endParaRPr sz="2000"/>
          </a:p>
          <a:p>
            <a:pPr indent="-355600" lvl="0" marL="457200" rtl="0" algn="l">
              <a:lnSpc>
                <a:spcPct val="115000"/>
              </a:lnSpc>
              <a:spcBef>
                <a:spcPts val="1000"/>
              </a:spcBef>
              <a:spcAft>
                <a:spcPts val="1600"/>
              </a:spcAft>
              <a:buSzPts val="2000"/>
              <a:buChar char="●"/>
            </a:pPr>
            <a:r>
              <a:rPr lang="en" sz="2000"/>
              <a:t>Facilita el desenvolupament d'aplicacions d'una sola pàgina (SPA).</a:t>
            </a:r>
            <a:endParaRPr sz="2000"/>
          </a:p>
        </p:txBody>
      </p:sp>
      <p:cxnSp>
        <p:nvCxnSpPr>
          <p:cNvPr id="325" name="Google Shape;325;p7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74"/>
          <p:cNvSpPr/>
          <p:nvPr/>
        </p:nvSpPr>
        <p:spPr>
          <a:xfrm>
            <a:off x="2850700" y="1395550"/>
            <a:ext cx="2067000" cy="96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1" name="Google Shape;331;p74"/>
          <p:cNvSpPr txBox="1"/>
          <p:nvPr>
            <p:ph idx="4" type="title"/>
          </p:nvPr>
        </p:nvSpPr>
        <p:spPr>
          <a:xfrm>
            <a:off x="938500" y="445025"/>
            <a:ext cx="30222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Primers passos</a:t>
            </a:r>
            <a:endParaRPr sz="2700"/>
          </a:p>
        </p:txBody>
      </p:sp>
      <p:cxnSp>
        <p:nvCxnSpPr>
          <p:cNvPr id="332" name="Google Shape;332;p7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3" name="Google Shape;333;p74"/>
          <p:cNvSpPr txBox="1"/>
          <p:nvPr>
            <p:ph type="title"/>
          </p:nvPr>
        </p:nvSpPr>
        <p:spPr>
          <a:xfrm>
            <a:off x="564475" y="2737598"/>
            <a:ext cx="2067000" cy="46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Inicialització</a:t>
            </a:r>
            <a:endParaRPr/>
          </a:p>
        </p:txBody>
      </p:sp>
      <p:sp>
        <p:nvSpPr>
          <p:cNvPr id="334" name="Google Shape;334;p74"/>
          <p:cNvSpPr txBox="1"/>
          <p:nvPr>
            <p:ph idx="4" type="title"/>
          </p:nvPr>
        </p:nvSpPr>
        <p:spPr>
          <a:xfrm>
            <a:off x="741700" y="1642188"/>
            <a:ext cx="19833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2F2F2"/>
                </a:solidFill>
              </a:rPr>
              <a:t>Requeriments</a:t>
            </a:r>
            <a:endParaRPr sz="1800">
              <a:solidFill>
                <a:srgbClr val="F2F2F2"/>
              </a:solidFill>
            </a:endParaRPr>
          </a:p>
        </p:txBody>
      </p:sp>
      <p:pic>
        <p:nvPicPr>
          <p:cNvPr id="335" name="Google Shape;335;p74"/>
          <p:cNvPicPr preferRelativeResize="0"/>
          <p:nvPr/>
        </p:nvPicPr>
        <p:blipFill>
          <a:blip r:embed="rId4">
            <a:alphaModFix/>
          </a:blip>
          <a:stretch>
            <a:fillRect/>
          </a:stretch>
        </p:blipFill>
        <p:spPr>
          <a:xfrm>
            <a:off x="3159275" y="1433625"/>
            <a:ext cx="1461858" cy="894462"/>
          </a:xfrm>
          <a:prstGeom prst="rect">
            <a:avLst/>
          </a:prstGeom>
          <a:noFill/>
          <a:ln>
            <a:noFill/>
          </a:ln>
        </p:spPr>
      </p:pic>
      <p:pic>
        <p:nvPicPr>
          <p:cNvPr id="336" name="Google Shape;336;p74"/>
          <p:cNvPicPr preferRelativeResize="0"/>
          <p:nvPr/>
        </p:nvPicPr>
        <p:blipFill>
          <a:blip r:embed="rId5">
            <a:alphaModFix/>
          </a:blip>
          <a:stretch>
            <a:fillRect/>
          </a:stretch>
        </p:blipFill>
        <p:spPr>
          <a:xfrm>
            <a:off x="2947097" y="2816538"/>
            <a:ext cx="2619375" cy="390525"/>
          </a:xfrm>
          <a:prstGeom prst="rect">
            <a:avLst/>
          </a:prstGeom>
          <a:noFill/>
          <a:ln>
            <a:noFill/>
          </a:ln>
        </p:spPr>
      </p:pic>
      <p:pic>
        <p:nvPicPr>
          <p:cNvPr id="337" name="Google Shape;337;p74"/>
          <p:cNvPicPr preferRelativeResize="0"/>
          <p:nvPr/>
        </p:nvPicPr>
        <p:blipFill>
          <a:blip r:embed="rId6">
            <a:alphaModFix/>
          </a:blip>
          <a:stretch>
            <a:fillRect/>
          </a:stretch>
        </p:blipFill>
        <p:spPr>
          <a:xfrm>
            <a:off x="474450" y="3328750"/>
            <a:ext cx="7823925" cy="575900"/>
          </a:xfrm>
          <a:prstGeom prst="rect">
            <a:avLst/>
          </a:prstGeom>
          <a:noFill/>
          <a:ln>
            <a:noFill/>
          </a:ln>
        </p:spPr>
      </p:pic>
      <p:sp>
        <p:nvSpPr>
          <p:cNvPr id="338" name="Google Shape;338;p74"/>
          <p:cNvSpPr txBox="1"/>
          <p:nvPr>
            <p:ph idx="4" type="title"/>
          </p:nvPr>
        </p:nvSpPr>
        <p:spPr>
          <a:xfrm>
            <a:off x="5320675" y="1642200"/>
            <a:ext cx="28812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2F2F2"/>
                </a:solidFill>
              </a:rPr>
              <a:t>Create-vue package</a:t>
            </a:r>
            <a:endParaRPr sz="1800">
              <a:solidFill>
                <a:srgbClr val="F2F2F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75"/>
          <p:cNvSpPr txBox="1"/>
          <p:nvPr>
            <p:ph idx="4" type="title"/>
          </p:nvPr>
        </p:nvSpPr>
        <p:spPr>
          <a:xfrm>
            <a:off x="938500" y="445025"/>
            <a:ext cx="30222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Primers passos</a:t>
            </a:r>
            <a:endParaRPr sz="2700"/>
          </a:p>
        </p:txBody>
      </p:sp>
      <p:cxnSp>
        <p:nvCxnSpPr>
          <p:cNvPr id="344" name="Google Shape;344;p7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45" name="Google Shape;345;p75"/>
          <p:cNvPicPr preferRelativeResize="0"/>
          <p:nvPr/>
        </p:nvPicPr>
        <p:blipFill>
          <a:blip r:embed="rId4">
            <a:alphaModFix/>
          </a:blip>
          <a:stretch>
            <a:fillRect/>
          </a:stretch>
        </p:blipFill>
        <p:spPr>
          <a:xfrm>
            <a:off x="4341197" y="537750"/>
            <a:ext cx="2619375" cy="390525"/>
          </a:xfrm>
          <a:prstGeom prst="rect">
            <a:avLst/>
          </a:prstGeom>
          <a:noFill/>
          <a:ln>
            <a:noFill/>
          </a:ln>
        </p:spPr>
      </p:pic>
      <p:sp>
        <p:nvSpPr>
          <p:cNvPr id="346" name="Google Shape;346;p75"/>
          <p:cNvSpPr txBox="1"/>
          <p:nvPr>
            <p:ph idx="2" type="title"/>
          </p:nvPr>
        </p:nvSpPr>
        <p:spPr>
          <a:xfrm>
            <a:off x="1120450" y="1399538"/>
            <a:ext cx="1709100" cy="32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Opcions</a:t>
            </a:r>
            <a:endParaRPr/>
          </a:p>
        </p:txBody>
      </p:sp>
      <p:pic>
        <p:nvPicPr>
          <p:cNvPr id="347" name="Google Shape;347;p75"/>
          <p:cNvPicPr preferRelativeResize="0"/>
          <p:nvPr/>
        </p:nvPicPr>
        <p:blipFill>
          <a:blip r:embed="rId5">
            <a:alphaModFix/>
          </a:blip>
          <a:stretch>
            <a:fillRect/>
          </a:stretch>
        </p:blipFill>
        <p:spPr>
          <a:xfrm>
            <a:off x="1602563" y="1820499"/>
            <a:ext cx="5938875" cy="256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76"/>
          <p:cNvSpPr txBox="1"/>
          <p:nvPr>
            <p:ph idx="4" type="title"/>
          </p:nvPr>
        </p:nvSpPr>
        <p:spPr>
          <a:xfrm>
            <a:off x="938500" y="445025"/>
            <a:ext cx="30222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Primers passos</a:t>
            </a:r>
            <a:endParaRPr sz="2700"/>
          </a:p>
        </p:txBody>
      </p:sp>
      <p:cxnSp>
        <p:nvCxnSpPr>
          <p:cNvPr id="353" name="Google Shape;353;p7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54" name="Google Shape;354;p76"/>
          <p:cNvSpPr txBox="1"/>
          <p:nvPr>
            <p:ph type="title"/>
          </p:nvPr>
        </p:nvSpPr>
        <p:spPr>
          <a:xfrm>
            <a:off x="897549" y="1052025"/>
            <a:ext cx="2482200" cy="4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Estructura bàsica</a:t>
            </a:r>
            <a:endParaRPr/>
          </a:p>
        </p:txBody>
      </p:sp>
      <p:pic>
        <p:nvPicPr>
          <p:cNvPr id="355" name="Google Shape;355;p76"/>
          <p:cNvPicPr preferRelativeResize="0"/>
          <p:nvPr/>
        </p:nvPicPr>
        <p:blipFill>
          <a:blip r:embed="rId4">
            <a:alphaModFix/>
          </a:blip>
          <a:stretch>
            <a:fillRect/>
          </a:stretch>
        </p:blipFill>
        <p:spPr>
          <a:xfrm>
            <a:off x="1219488" y="1625450"/>
            <a:ext cx="1838325" cy="323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77"/>
          <p:cNvSpPr txBox="1"/>
          <p:nvPr>
            <p:ph idx="4" type="title"/>
          </p:nvPr>
        </p:nvSpPr>
        <p:spPr>
          <a:xfrm>
            <a:off x="938500" y="445025"/>
            <a:ext cx="30222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Primers passos</a:t>
            </a:r>
            <a:endParaRPr sz="2700"/>
          </a:p>
        </p:txBody>
      </p:sp>
      <p:cxnSp>
        <p:nvCxnSpPr>
          <p:cNvPr id="361" name="Google Shape;361;p7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2" name="Google Shape;362;p77"/>
          <p:cNvSpPr txBox="1"/>
          <p:nvPr>
            <p:ph type="title"/>
          </p:nvPr>
        </p:nvSpPr>
        <p:spPr>
          <a:xfrm>
            <a:off x="897549" y="1052025"/>
            <a:ext cx="2482200" cy="45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Estructura bàsica</a:t>
            </a:r>
            <a:endParaRPr/>
          </a:p>
        </p:txBody>
      </p:sp>
      <p:pic>
        <p:nvPicPr>
          <p:cNvPr id="363" name="Google Shape;363;p77"/>
          <p:cNvPicPr preferRelativeResize="0"/>
          <p:nvPr/>
        </p:nvPicPr>
        <p:blipFill>
          <a:blip r:embed="rId4">
            <a:alphaModFix/>
          </a:blip>
          <a:stretch>
            <a:fillRect/>
          </a:stretch>
        </p:blipFill>
        <p:spPr>
          <a:xfrm>
            <a:off x="1219488" y="1625450"/>
            <a:ext cx="1838325" cy="3238500"/>
          </a:xfrm>
          <a:prstGeom prst="rect">
            <a:avLst/>
          </a:prstGeom>
          <a:noFill/>
          <a:ln>
            <a:noFill/>
          </a:ln>
        </p:spPr>
      </p:pic>
      <p:sp>
        <p:nvSpPr>
          <p:cNvPr id="364" name="Google Shape;364;p77"/>
          <p:cNvSpPr/>
          <p:nvPr/>
        </p:nvSpPr>
        <p:spPr>
          <a:xfrm>
            <a:off x="3702000" y="2522600"/>
            <a:ext cx="1285800" cy="7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365" name="Google Shape;365;p77"/>
          <p:cNvPicPr preferRelativeResize="0"/>
          <p:nvPr/>
        </p:nvPicPr>
        <p:blipFill>
          <a:blip r:embed="rId5">
            <a:alphaModFix/>
          </a:blip>
          <a:stretch>
            <a:fillRect/>
          </a:stretch>
        </p:blipFill>
        <p:spPr>
          <a:xfrm>
            <a:off x="5631975" y="2103350"/>
            <a:ext cx="2133600" cy="16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78"/>
          <p:cNvSpPr txBox="1"/>
          <p:nvPr>
            <p:ph idx="4" type="title"/>
          </p:nvPr>
        </p:nvSpPr>
        <p:spPr>
          <a:xfrm>
            <a:off x="938500" y="445025"/>
            <a:ext cx="30222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Reactivitat</a:t>
            </a:r>
            <a:endParaRPr sz="2700"/>
          </a:p>
        </p:txBody>
      </p:sp>
      <p:cxnSp>
        <p:nvCxnSpPr>
          <p:cNvPr id="371" name="Google Shape;371;p7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72" name="Google Shape;372;p78"/>
          <p:cNvSpPr txBox="1"/>
          <p:nvPr/>
        </p:nvSpPr>
        <p:spPr>
          <a:xfrm>
            <a:off x="635450" y="1119075"/>
            <a:ext cx="5867700" cy="3074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Que vol dir que Vue.js és reactiu?</a:t>
            </a:r>
            <a:r>
              <a:rPr lang="en" sz="1800">
                <a:solidFill>
                  <a:schemeClr val="lt1"/>
                </a:solidFill>
                <a:latin typeface="Montserrat"/>
                <a:ea typeface="Montserrat"/>
                <a:cs typeface="Montserrat"/>
                <a:sym typeface="Montserrat"/>
              </a:rPr>
              <a:t> </a:t>
            </a:r>
            <a:endParaRPr sz="1800">
              <a:solidFill>
                <a:schemeClr val="lt1"/>
              </a:solidFill>
              <a:latin typeface="Montserrat"/>
              <a:ea typeface="Montserrat"/>
              <a:cs typeface="Montserrat"/>
              <a:sym typeface="Montserrat"/>
            </a:endParaRPr>
          </a:p>
          <a:p>
            <a:pPr indent="-342900" lvl="1" marL="9144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Detectar canvis d’estat.</a:t>
            </a:r>
            <a:endParaRPr sz="1800">
              <a:solidFill>
                <a:schemeClr val="lt1"/>
              </a:solidFill>
              <a:latin typeface="Montserrat"/>
              <a:ea typeface="Montserrat"/>
              <a:cs typeface="Montserrat"/>
              <a:sym typeface="Montserrat"/>
            </a:endParaRPr>
          </a:p>
          <a:p>
            <a:pPr indent="-342900" lvl="1" marL="9144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Actualitzar la </a:t>
            </a:r>
            <a:r>
              <a:rPr lang="en" sz="1800">
                <a:solidFill>
                  <a:schemeClr val="lt1"/>
                </a:solidFill>
                <a:latin typeface="Montserrat"/>
                <a:ea typeface="Montserrat"/>
                <a:cs typeface="Montserrat"/>
                <a:sym typeface="Montserrat"/>
              </a:rPr>
              <a:t>interfície</a:t>
            </a:r>
            <a:r>
              <a:rPr lang="en" sz="1800">
                <a:solidFill>
                  <a:schemeClr val="lt1"/>
                </a:solidFill>
                <a:latin typeface="Montserrat"/>
                <a:ea typeface="Montserrat"/>
                <a:cs typeface="Montserrat"/>
                <a:sym typeface="Montserrat"/>
              </a:rPr>
              <a:t> re-renderitzant només </a:t>
            </a:r>
            <a:r>
              <a:rPr lang="en" sz="1800">
                <a:solidFill>
                  <a:schemeClr val="lt1"/>
                </a:solidFill>
                <a:latin typeface="Montserrat"/>
                <a:ea typeface="Montserrat"/>
                <a:cs typeface="Montserrat"/>
                <a:sym typeface="Montserrat"/>
              </a:rPr>
              <a:t>allò</a:t>
            </a:r>
            <a:r>
              <a:rPr lang="en" sz="1800">
                <a:solidFill>
                  <a:schemeClr val="lt1"/>
                </a:solidFill>
                <a:latin typeface="Montserrat"/>
                <a:ea typeface="Montserrat"/>
                <a:cs typeface="Montserrat"/>
                <a:sym typeface="Montserrat"/>
              </a:rPr>
              <a:t> que ha canviat.</a:t>
            </a:r>
            <a:endParaRPr sz="1800">
              <a:solidFill>
                <a:schemeClr val="lt1"/>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800">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Com ho aconseguim?</a:t>
            </a:r>
            <a:endParaRPr sz="1800">
              <a:solidFill>
                <a:schemeClr val="lt1"/>
              </a:solidFill>
              <a:latin typeface="Montserrat"/>
              <a:ea typeface="Montserrat"/>
              <a:cs typeface="Montserrat"/>
              <a:sym typeface="Montserrat"/>
            </a:endParaRPr>
          </a:p>
          <a:p>
            <a:pPr indent="-342900" lvl="1" marL="9144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Segons l’estil d’API que fem servir.</a:t>
            </a:r>
            <a:endParaRPr sz="1800">
              <a:solidFill>
                <a:schemeClr val="lt1"/>
              </a:solidFill>
              <a:latin typeface="Montserrat"/>
              <a:ea typeface="Montserrat"/>
              <a:cs typeface="Montserrat"/>
              <a:sym typeface="Montserrat"/>
            </a:endParaRPr>
          </a:p>
          <a:p>
            <a:pPr indent="-342900" lvl="2" marL="13716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Data</a:t>
            </a:r>
            <a:endParaRPr sz="1800">
              <a:solidFill>
                <a:schemeClr val="lt1"/>
              </a:solidFill>
              <a:latin typeface="Montserrat"/>
              <a:ea typeface="Montserrat"/>
              <a:cs typeface="Montserrat"/>
              <a:sym typeface="Montserrat"/>
            </a:endParaRPr>
          </a:p>
          <a:p>
            <a:pPr indent="-342900" lvl="2" marL="13716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Ref i rective</a:t>
            </a:r>
            <a:endParaRPr sz="1800">
              <a:solidFill>
                <a:schemeClr val="lt1"/>
              </a:solidFill>
              <a:latin typeface="Montserrat"/>
              <a:ea typeface="Montserrat"/>
              <a:cs typeface="Montserrat"/>
              <a:sym typeface="Montserrat"/>
            </a:endParaRPr>
          </a:p>
          <a:p>
            <a:pPr indent="-342900" lvl="1" marL="91440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Proxies de JavaScript i DOM virtual</a:t>
            </a:r>
            <a:endParaRPr sz="18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79"/>
          <p:cNvSpPr txBox="1"/>
          <p:nvPr>
            <p:ph type="title"/>
          </p:nvPr>
        </p:nvSpPr>
        <p:spPr>
          <a:xfrm>
            <a:off x="938500" y="445025"/>
            <a:ext cx="28506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Components</a:t>
            </a:r>
            <a:endParaRPr sz="2700">
              <a:solidFill>
                <a:schemeClr val="accent1"/>
              </a:solidFill>
            </a:endParaRPr>
          </a:p>
        </p:txBody>
      </p:sp>
      <p:sp>
        <p:nvSpPr>
          <p:cNvPr id="378" name="Google Shape;378;p79"/>
          <p:cNvSpPr txBox="1"/>
          <p:nvPr>
            <p:ph idx="1" type="body"/>
          </p:nvPr>
        </p:nvSpPr>
        <p:spPr>
          <a:xfrm>
            <a:off x="782900" y="1415525"/>
            <a:ext cx="6273300" cy="27609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SzPts val="2000"/>
              <a:buChar char="●"/>
            </a:pPr>
            <a:r>
              <a:rPr lang="en" sz="2000"/>
              <a:t>Peces reutilitzables (.vue)</a:t>
            </a:r>
            <a:endParaRPr sz="2000"/>
          </a:p>
          <a:p>
            <a:pPr indent="-355600" lvl="0" marL="457200" rtl="0" algn="l">
              <a:lnSpc>
                <a:spcPct val="115000"/>
              </a:lnSpc>
              <a:spcBef>
                <a:spcPts val="1600"/>
              </a:spcBef>
              <a:spcAft>
                <a:spcPts val="0"/>
              </a:spcAft>
              <a:buSzPts val="2000"/>
              <a:buChar char="●"/>
            </a:pPr>
            <a:r>
              <a:rPr lang="en" sz="2000"/>
              <a:t>Dues maneres de crear </a:t>
            </a:r>
            <a:endParaRPr sz="2000"/>
          </a:p>
          <a:p>
            <a:pPr indent="0" lvl="0" marL="457200" rtl="0" algn="l">
              <a:lnSpc>
                <a:spcPct val="115000"/>
              </a:lnSpc>
              <a:spcBef>
                <a:spcPts val="1000"/>
              </a:spcBef>
              <a:spcAft>
                <a:spcPts val="0"/>
              </a:spcAft>
              <a:buNone/>
            </a:pPr>
            <a:r>
              <a:rPr lang="en" sz="2000"/>
              <a:t>components:</a:t>
            </a:r>
            <a:endParaRPr sz="2000"/>
          </a:p>
          <a:p>
            <a:pPr indent="-355600" lvl="1" marL="914400" rtl="0" algn="l">
              <a:lnSpc>
                <a:spcPct val="115000"/>
              </a:lnSpc>
              <a:spcBef>
                <a:spcPts val="1000"/>
              </a:spcBef>
              <a:spcAft>
                <a:spcPts val="0"/>
              </a:spcAft>
              <a:buSzPts val="2000"/>
              <a:buChar char="○"/>
            </a:pPr>
            <a:r>
              <a:rPr lang="en" sz="2000"/>
              <a:t>Options API</a:t>
            </a:r>
            <a:endParaRPr sz="2000"/>
          </a:p>
          <a:p>
            <a:pPr indent="-355600" lvl="1" marL="914400" rtl="0" algn="l">
              <a:lnSpc>
                <a:spcPct val="115000"/>
              </a:lnSpc>
              <a:spcBef>
                <a:spcPts val="1000"/>
              </a:spcBef>
              <a:spcAft>
                <a:spcPts val="1600"/>
              </a:spcAft>
              <a:buSzPts val="2000"/>
              <a:buChar char="○"/>
            </a:pPr>
            <a:r>
              <a:rPr lang="en" sz="2000"/>
              <a:t>Composition API</a:t>
            </a:r>
            <a:endParaRPr sz="2000"/>
          </a:p>
        </p:txBody>
      </p:sp>
      <p:cxnSp>
        <p:nvCxnSpPr>
          <p:cNvPr id="379" name="Google Shape;379;p7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80" name="Google Shape;380;p79"/>
          <p:cNvPicPr preferRelativeResize="0"/>
          <p:nvPr/>
        </p:nvPicPr>
        <p:blipFill>
          <a:blip r:embed="rId4">
            <a:alphaModFix/>
          </a:blip>
          <a:stretch>
            <a:fillRect/>
          </a:stretch>
        </p:blipFill>
        <p:spPr>
          <a:xfrm>
            <a:off x="5310150" y="1633925"/>
            <a:ext cx="3257550" cy="2324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254C43"/>
      </a:dk1>
      <a:lt1>
        <a:srgbClr val="FFFFFF"/>
      </a:lt1>
      <a:dk2>
        <a:srgbClr val="FF9793"/>
      </a:dk2>
      <a:lt2>
        <a:srgbClr val="B73E73"/>
      </a:lt2>
      <a:accent1>
        <a:srgbClr val="DF478A"/>
      </a:accent1>
      <a:accent2>
        <a:srgbClr val="FF6C67"/>
      </a:accent2>
      <a:accent3>
        <a:srgbClr val="DDA6BE"/>
      </a:accent3>
      <a:accent4>
        <a:srgbClr val="DF478A"/>
      </a:accent4>
      <a:accent5>
        <a:srgbClr val="D6332E"/>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254C43"/>
      </a:dk1>
      <a:lt1>
        <a:srgbClr val="FFFFFF"/>
      </a:lt1>
      <a:dk2>
        <a:srgbClr val="FF9793"/>
      </a:dk2>
      <a:lt2>
        <a:srgbClr val="B73E73"/>
      </a:lt2>
      <a:accent1>
        <a:srgbClr val="DF478A"/>
      </a:accent1>
      <a:accent2>
        <a:srgbClr val="FF6C67"/>
      </a:accent2>
      <a:accent3>
        <a:srgbClr val="DDA6BE"/>
      </a:accent3>
      <a:accent4>
        <a:srgbClr val="DF478A"/>
      </a:accent4>
      <a:accent5>
        <a:srgbClr val="D6332E"/>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